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7" d="100"/>
          <a:sy n="77" d="100"/>
        </p:scale>
        <p:origin x="60" y="10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6853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3811">
            <a:solidFill>
              <a:srgbClr val="E5E0DF"/>
            </a:solidFill>
            <a:prstDash val="solid"/>
          </a:ln>
        </p:spPr>
      </p:sp>
      <p:sp>
        <p:nvSpPr>
          <p:cNvPr id="4" name="Text 2"/>
          <p:cNvSpPr/>
          <p:nvPr/>
        </p:nvSpPr>
        <p:spPr>
          <a:xfrm>
            <a:off x="833199" y="2404110"/>
            <a:ext cx="7477601" cy="1666399"/>
          </a:xfrm>
          <a:prstGeom prst="rect">
            <a:avLst/>
          </a:prstGeom>
          <a:noFill/>
          <a:ln/>
        </p:spPr>
        <p:txBody>
          <a:bodyPr wrap="square" rtlCol="0" anchor="t"/>
          <a:lstStyle/>
          <a:p>
            <a:pPr marL="0" indent="0">
              <a:lnSpc>
                <a:spcPts val="6561"/>
              </a:lnSpc>
              <a:buNone/>
            </a:pPr>
            <a:r>
              <a:rPr lang="en-US" sz="5249" kern="0" spc="-157" dirty="0">
                <a:solidFill>
                  <a:srgbClr val="2C3F42"/>
                </a:solidFill>
                <a:latin typeface="Bitter" pitchFamily="34" charset="0"/>
                <a:ea typeface="Bitter" pitchFamily="34" charset="-122"/>
                <a:cs typeface="Bitter" pitchFamily="34" charset="-120"/>
              </a:rPr>
              <a:t>Public Transportation Efficiency Analysis</a:t>
            </a:r>
            <a:endParaRPr lang="en-US" sz="5249" dirty="0"/>
          </a:p>
        </p:txBody>
      </p:sp>
      <p:sp>
        <p:nvSpPr>
          <p:cNvPr id="5" name="Text 3"/>
          <p:cNvSpPr/>
          <p:nvPr/>
        </p:nvSpPr>
        <p:spPr>
          <a:xfrm>
            <a:off x="833199" y="4403765"/>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Welcome to the presentation on Public Transportation Efficiency Analysis. In this project, we have explored various aspects to understand and enhance the efficiency of public transportation systems. Let's dive into the details!</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2740">
            <a:solidFill>
              <a:srgbClr val="E5E0DF"/>
            </a:solidFill>
            <a:prstDash val="solid"/>
          </a:ln>
        </p:spPr>
      </p:sp>
      <p:sp>
        <p:nvSpPr>
          <p:cNvPr id="4" name="Text 2"/>
          <p:cNvSpPr/>
          <p:nvPr/>
        </p:nvSpPr>
        <p:spPr>
          <a:xfrm>
            <a:off x="5037653" y="562570"/>
            <a:ext cx="4555093" cy="638770"/>
          </a:xfrm>
          <a:prstGeom prst="rect">
            <a:avLst/>
          </a:prstGeom>
          <a:noFill/>
          <a:ln/>
        </p:spPr>
        <p:txBody>
          <a:bodyPr wrap="none" rtlCol="0" anchor="t"/>
          <a:lstStyle/>
          <a:p>
            <a:pPr marL="0" indent="0" algn="ctr">
              <a:lnSpc>
                <a:spcPts val="5030"/>
              </a:lnSpc>
              <a:buNone/>
            </a:pPr>
            <a:r>
              <a:rPr lang="en-US" sz="4024" u="sng" kern="0" spc="-121" dirty="0">
                <a:solidFill>
                  <a:srgbClr val="2C3F42"/>
                </a:solidFill>
                <a:latin typeface="Bitter" pitchFamily="34" charset="0"/>
                <a:ea typeface="Bitter" pitchFamily="34" charset="-122"/>
                <a:cs typeface="Bitter" pitchFamily="34" charset="-120"/>
              </a:rPr>
              <a:t>Data Pre-processing</a:t>
            </a:r>
            <a:endParaRPr lang="en-US" sz="4024" dirty="0"/>
          </a:p>
        </p:txBody>
      </p:sp>
      <p:sp>
        <p:nvSpPr>
          <p:cNvPr id="5" name="Text 3"/>
          <p:cNvSpPr/>
          <p:nvPr/>
        </p:nvSpPr>
        <p:spPr>
          <a:xfrm>
            <a:off x="2460546" y="1610082"/>
            <a:ext cx="9709309" cy="654129"/>
          </a:xfrm>
          <a:prstGeom prst="rect">
            <a:avLst/>
          </a:prstGeom>
          <a:noFill/>
          <a:ln/>
        </p:spPr>
        <p:txBody>
          <a:bodyPr wrap="square" rtlCol="0" anchor="t"/>
          <a:lstStyle/>
          <a:p>
            <a:pPr marL="0" indent="0">
              <a:lnSpc>
                <a:spcPts val="2575"/>
              </a:lnSpc>
              <a:buNone/>
            </a:pPr>
            <a:r>
              <a:rPr lang="en-US" sz="1610" kern="0" spc="-32" dirty="0">
                <a:solidFill>
                  <a:srgbClr val="2B2E3C"/>
                </a:solidFill>
                <a:latin typeface="Open Sans" pitchFamily="34" charset="0"/>
                <a:ea typeface="Open Sans" pitchFamily="34" charset="-122"/>
                <a:cs typeface="Open Sans" pitchFamily="34" charset="-120"/>
              </a:rPr>
              <a:t>Prior to analysis, we have applied various techniques to ensure the quality of our dataset. This includes data cleaning, outlier detection, and missing value imputation.</a:t>
            </a:r>
            <a:endParaRPr lang="en-US" sz="1610" dirty="0"/>
          </a:p>
        </p:txBody>
      </p:sp>
      <p:sp>
        <p:nvSpPr>
          <p:cNvPr id="6" name="Text 4"/>
          <p:cNvSpPr/>
          <p:nvPr/>
        </p:nvSpPr>
        <p:spPr>
          <a:xfrm>
            <a:off x="2460546" y="2494121"/>
            <a:ext cx="9709309" cy="981194"/>
          </a:xfrm>
          <a:prstGeom prst="rect">
            <a:avLst/>
          </a:prstGeom>
          <a:noFill/>
          <a:ln/>
        </p:spPr>
        <p:txBody>
          <a:bodyPr wrap="square" rtlCol="0" anchor="t"/>
          <a:lstStyle/>
          <a:p>
            <a:pPr marL="0" indent="0">
              <a:lnSpc>
                <a:spcPts val="2575"/>
              </a:lnSpc>
              <a:buNone/>
            </a:pPr>
            <a:r>
              <a:rPr lang="en-US" sz="1610" kern="0" spc="-32" dirty="0">
                <a:solidFill>
                  <a:srgbClr val="2B2E3C"/>
                </a:solidFill>
                <a:latin typeface="Open Sans" pitchFamily="34" charset="0"/>
                <a:ea typeface="Open Sans" pitchFamily="34" charset="-122"/>
                <a:cs typeface="Open Sans" pitchFamily="34" charset="-120"/>
              </a:rPr>
              <a:t>In addition, we have considered feature scaling and normalization to prepare the data for machine learning algorithms. These techniques help us standardize the data and improve the accuracy of our models.</a:t>
            </a:r>
            <a:endParaRPr lang="en-US" sz="1610" dirty="0"/>
          </a:p>
        </p:txBody>
      </p:sp>
      <p:pic>
        <p:nvPicPr>
          <p:cNvPr id="7" name="Image 0" descr="preencoded.png"/>
          <p:cNvPicPr>
            <a:picLocks noChangeAspect="1"/>
          </p:cNvPicPr>
          <p:nvPr/>
        </p:nvPicPr>
        <p:blipFill>
          <a:blip r:embed="rId3"/>
          <a:stretch>
            <a:fillRect/>
          </a:stretch>
        </p:blipFill>
        <p:spPr>
          <a:xfrm>
            <a:off x="4760119" y="3705225"/>
            <a:ext cx="5110162" cy="396168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3811">
            <a:solidFill>
              <a:srgbClr val="E5E0DF"/>
            </a:solidFill>
            <a:prstDash val="solid"/>
          </a:ln>
        </p:spPr>
      </p:sp>
      <p:sp>
        <p:nvSpPr>
          <p:cNvPr id="4" name="Text 2"/>
          <p:cNvSpPr/>
          <p:nvPr/>
        </p:nvSpPr>
        <p:spPr>
          <a:xfrm>
            <a:off x="2154674" y="2232065"/>
            <a:ext cx="4834533" cy="694373"/>
          </a:xfrm>
          <a:prstGeom prst="rect">
            <a:avLst/>
          </a:prstGeom>
          <a:noFill/>
          <a:ln/>
        </p:spPr>
        <p:txBody>
          <a:bodyPr wrap="none" rtlCol="0" anchor="t"/>
          <a:lstStyle/>
          <a:p>
            <a:pPr marL="0" indent="0" algn="ctr">
              <a:lnSpc>
                <a:spcPts val="5468"/>
              </a:lnSpc>
              <a:buNone/>
            </a:pPr>
            <a:r>
              <a:rPr lang="en-US" sz="4374" u="sng" kern="0" spc="-131" dirty="0">
                <a:solidFill>
                  <a:srgbClr val="2C3F42"/>
                </a:solidFill>
                <a:latin typeface="Bitter" pitchFamily="34" charset="0"/>
                <a:ea typeface="Bitter" pitchFamily="34" charset="-122"/>
                <a:cs typeface="Bitter" pitchFamily="34" charset="-120"/>
              </a:rPr>
              <a:t>Predictive Modeling</a:t>
            </a:r>
            <a:endParaRPr lang="en-US" sz="4374" dirty="0"/>
          </a:p>
        </p:txBody>
      </p:sp>
      <p:sp>
        <p:nvSpPr>
          <p:cNvPr id="5" name="Text 3"/>
          <p:cNvSpPr/>
          <p:nvPr/>
        </p:nvSpPr>
        <p:spPr>
          <a:xfrm>
            <a:off x="833199" y="3259693"/>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We have employed regression models to predict factors like travel time, delays, and passenger load. By leveraging historical data and relevant variables, these models provide valuable insights that can be used to optimize public transport efficiency.</a:t>
            </a:r>
            <a:endParaRPr lang="en-US" sz="1750" dirty="0"/>
          </a:p>
        </p:txBody>
      </p:sp>
      <p:sp>
        <p:nvSpPr>
          <p:cNvPr id="6" name="Text 4"/>
          <p:cNvSpPr/>
          <p:nvPr/>
        </p:nvSpPr>
        <p:spPr>
          <a:xfrm>
            <a:off x="833199" y="4931212"/>
            <a:ext cx="7477601"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Additionally, we have utilized time series analysis techniques to forecast future demand and identify potential bottlenecks. This enables us to proactively address issues and ensure smooth operations.</a:t>
            </a:r>
            <a:endParaRPr lang="en-US" sz="1750" dirty="0"/>
          </a:p>
        </p:txBody>
      </p:sp>
      <p:pic>
        <p:nvPicPr>
          <p:cNvPr id="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33529"/>
          </a:xfrm>
          <a:prstGeom prst="rect">
            <a:avLst/>
          </a:prstGeom>
          <a:solidFill>
            <a:srgbClr val="FFF8F0"/>
          </a:solidFill>
          <a:ln w="13097">
            <a:solidFill>
              <a:srgbClr val="E5E0DF"/>
            </a:solidFill>
            <a:prstDash val="solid"/>
          </a:ln>
        </p:spPr>
      </p:sp>
      <p:sp>
        <p:nvSpPr>
          <p:cNvPr id="4" name="Text 2"/>
          <p:cNvSpPr/>
          <p:nvPr/>
        </p:nvSpPr>
        <p:spPr>
          <a:xfrm>
            <a:off x="3871198" y="580311"/>
            <a:ext cx="6887885" cy="659606"/>
          </a:xfrm>
          <a:prstGeom prst="rect">
            <a:avLst/>
          </a:prstGeom>
          <a:noFill/>
          <a:ln/>
        </p:spPr>
        <p:txBody>
          <a:bodyPr wrap="none" rtlCol="0" anchor="t"/>
          <a:lstStyle/>
          <a:p>
            <a:pPr marL="0" indent="0" algn="ctr">
              <a:lnSpc>
                <a:spcPts val="5193"/>
              </a:lnSpc>
              <a:buNone/>
            </a:pPr>
            <a:r>
              <a:rPr lang="en-US" sz="4155" u="sng" kern="0" spc="-125" dirty="0">
                <a:solidFill>
                  <a:srgbClr val="2C3F42"/>
                </a:solidFill>
                <a:latin typeface="Bitter" pitchFamily="34" charset="0"/>
                <a:ea typeface="Bitter" pitchFamily="34" charset="-122"/>
                <a:cs typeface="Bitter" pitchFamily="34" charset="-120"/>
              </a:rPr>
              <a:t>Machine Learning Algorithms</a:t>
            </a:r>
            <a:endParaRPr lang="en-US" sz="4155" dirty="0"/>
          </a:p>
        </p:txBody>
      </p:sp>
      <p:pic>
        <p:nvPicPr>
          <p:cNvPr id="5" name="Image 0" descr="preencoded.png"/>
          <p:cNvPicPr>
            <a:picLocks noChangeAspect="1"/>
          </p:cNvPicPr>
          <p:nvPr/>
        </p:nvPicPr>
        <p:blipFill>
          <a:blip r:embed="rId3"/>
          <a:stretch>
            <a:fillRect/>
          </a:stretch>
        </p:blipFill>
        <p:spPr>
          <a:xfrm>
            <a:off x="2588062" y="1793915"/>
            <a:ext cx="2427089" cy="2124075"/>
          </a:xfrm>
          <a:prstGeom prst="rect">
            <a:avLst/>
          </a:prstGeom>
        </p:spPr>
      </p:pic>
      <p:sp>
        <p:nvSpPr>
          <p:cNvPr id="6" name="Text 3"/>
          <p:cNvSpPr/>
          <p:nvPr/>
        </p:nvSpPr>
        <p:spPr>
          <a:xfrm>
            <a:off x="2302550" y="4155400"/>
            <a:ext cx="2532698" cy="395645"/>
          </a:xfrm>
          <a:prstGeom prst="rect">
            <a:avLst/>
          </a:prstGeom>
          <a:noFill/>
          <a:ln/>
        </p:spPr>
        <p:txBody>
          <a:bodyPr wrap="none" rtlCol="0" anchor="t"/>
          <a:lstStyle/>
          <a:p>
            <a:pPr marL="0" indent="0">
              <a:lnSpc>
                <a:spcPts val="3116"/>
              </a:lnSpc>
              <a:buNone/>
            </a:pPr>
            <a:r>
              <a:rPr lang="en-US" sz="2493" kern="0" spc="-75" dirty="0">
                <a:solidFill>
                  <a:srgbClr val="2C3F42"/>
                </a:solidFill>
                <a:latin typeface="Bitter" pitchFamily="34" charset="0"/>
                <a:ea typeface="Bitter" pitchFamily="34" charset="-122"/>
                <a:cs typeface="Bitter" pitchFamily="34" charset="-120"/>
              </a:rPr>
              <a:t>KNN</a:t>
            </a:r>
            <a:endParaRPr lang="en-US" sz="2493" dirty="0"/>
          </a:p>
        </p:txBody>
      </p:sp>
      <p:sp>
        <p:nvSpPr>
          <p:cNvPr id="7" name="Text 4"/>
          <p:cNvSpPr/>
          <p:nvPr/>
        </p:nvSpPr>
        <p:spPr>
          <a:xfrm>
            <a:off x="2302550" y="4762024"/>
            <a:ext cx="2998113" cy="2701290"/>
          </a:xfrm>
          <a:prstGeom prst="rect">
            <a:avLst/>
          </a:prstGeom>
          <a:noFill/>
          <a:ln/>
        </p:spPr>
        <p:txBody>
          <a:bodyPr wrap="square" rtlCol="0" anchor="t"/>
          <a:lstStyle/>
          <a:p>
            <a:pPr marL="0" indent="0">
              <a:lnSpc>
                <a:spcPts val="2659"/>
              </a:lnSpc>
              <a:buNone/>
            </a:pPr>
            <a:r>
              <a:rPr lang="en-US" sz="1662" kern="0" spc="-33" dirty="0">
                <a:solidFill>
                  <a:srgbClr val="2B2E3C"/>
                </a:solidFill>
                <a:latin typeface="Open Sans" pitchFamily="34" charset="0"/>
                <a:ea typeface="Open Sans" pitchFamily="34" charset="-122"/>
                <a:cs typeface="Open Sans" pitchFamily="34" charset="-120"/>
              </a:rPr>
              <a:t>K-nearest neighbours (KNN) is a simple yet effective machine learning algorithm for classification and regression tasks. It assigns labels or predictions based on the majority vote of its K nearest data points.</a:t>
            </a:r>
            <a:endParaRPr lang="en-US" sz="1662" dirty="0"/>
          </a:p>
        </p:txBody>
      </p:sp>
      <p:pic>
        <p:nvPicPr>
          <p:cNvPr id="8" name="Image 1" descr="preencoded.png"/>
          <p:cNvPicPr>
            <a:picLocks noChangeAspect="1"/>
          </p:cNvPicPr>
          <p:nvPr/>
        </p:nvPicPr>
        <p:blipFill>
          <a:blip r:embed="rId4"/>
          <a:stretch>
            <a:fillRect/>
          </a:stretch>
        </p:blipFill>
        <p:spPr>
          <a:xfrm>
            <a:off x="5891689" y="1793915"/>
            <a:ext cx="2860953" cy="2099072"/>
          </a:xfrm>
          <a:prstGeom prst="rect">
            <a:avLst/>
          </a:prstGeom>
        </p:spPr>
      </p:pic>
      <p:sp>
        <p:nvSpPr>
          <p:cNvPr id="9" name="Text 5"/>
          <p:cNvSpPr/>
          <p:nvPr/>
        </p:nvSpPr>
        <p:spPr>
          <a:xfrm>
            <a:off x="5823109" y="4130397"/>
            <a:ext cx="2532698" cy="395645"/>
          </a:xfrm>
          <a:prstGeom prst="rect">
            <a:avLst/>
          </a:prstGeom>
          <a:noFill/>
          <a:ln/>
        </p:spPr>
        <p:txBody>
          <a:bodyPr wrap="none" rtlCol="0" anchor="t"/>
          <a:lstStyle/>
          <a:p>
            <a:pPr marL="0" indent="0">
              <a:lnSpc>
                <a:spcPts val="3116"/>
              </a:lnSpc>
              <a:buNone/>
            </a:pPr>
            <a:r>
              <a:rPr lang="en-US" sz="2493" kern="0" spc="-75" dirty="0">
                <a:solidFill>
                  <a:srgbClr val="2C3F42"/>
                </a:solidFill>
                <a:latin typeface="Bitter" pitchFamily="34" charset="0"/>
                <a:ea typeface="Bitter" pitchFamily="34" charset="-122"/>
                <a:cs typeface="Bitter" pitchFamily="34" charset="-120"/>
              </a:rPr>
              <a:t>Linear Regression</a:t>
            </a:r>
            <a:endParaRPr lang="en-US" sz="2493" dirty="0"/>
          </a:p>
        </p:txBody>
      </p:sp>
      <p:sp>
        <p:nvSpPr>
          <p:cNvPr id="10" name="Text 6"/>
          <p:cNvSpPr/>
          <p:nvPr/>
        </p:nvSpPr>
        <p:spPr>
          <a:xfrm>
            <a:off x="5823109" y="4737021"/>
            <a:ext cx="2998113" cy="2701290"/>
          </a:xfrm>
          <a:prstGeom prst="rect">
            <a:avLst/>
          </a:prstGeom>
          <a:noFill/>
          <a:ln/>
        </p:spPr>
        <p:txBody>
          <a:bodyPr wrap="square" rtlCol="0" anchor="t"/>
          <a:lstStyle/>
          <a:p>
            <a:pPr marL="0" indent="0">
              <a:lnSpc>
                <a:spcPts val="2659"/>
              </a:lnSpc>
              <a:buNone/>
            </a:pPr>
            <a:r>
              <a:rPr lang="en-US" sz="1662" kern="0" spc="-33" dirty="0">
                <a:solidFill>
                  <a:srgbClr val="2B2E3C"/>
                </a:solidFill>
                <a:latin typeface="Open Sans" pitchFamily="34" charset="0"/>
                <a:ea typeface="Open Sans" pitchFamily="34" charset="-122"/>
                <a:cs typeface="Open Sans" pitchFamily="34" charset="-120"/>
              </a:rPr>
              <a:t>Linear regression is a fundamental statistical method used to model the relationship between a dependent variable and one or more independent variables. It's widely employed in predictive modelling and data analysis.</a:t>
            </a:r>
            <a:endParaRPr lang="en-US" sz="1662" dirty="0"/>
          </a:p>
        </p:txBody>
      </p:sp>
      <p:pic>
        <p:nvPicPr>
          <p:cNvPr id="11" name="Image 2" descr="preencoded.png"/>
          <p:cNvPicPr>
            <a:picLocks noChangeAspect="1"/>
          </p:cNvPicPr>
          <p:nvPr/>
        </p:nvPicPr>
        <p:blipFill>
          <a:blip r:embed="rId5"/>
          <a:stretch>
            <a:fillRect/>
          </a:stretch>
        </p:blipFill>
        <p:spPr>
          <a:xfrm>
            <a:off x="9769793" y="1793915"/>
            <a:ext cx="2145744" cy="2049066"/>
          </a:xfrm>
          <a:prstGeom prst="rect">
            <a:avLst/>
          </a:prstGeom>
        </p:spPr>
      </p:pic>
      <p:sp>
        <p:nvSpPr>
          <p:cNvPr id="12" name="Text 7"/>
          <p:cNvSpPr/>
          <p:nvPr/>
        </p:nvSpPr>
        <p:spPr>
          <a:xfrm>
            <a:off x="9343668" y="4080391"/>
            <a:ext cx="2532698" cy="395645"/>
          </a:xfrm>
          <a:prstGeom prst="rect">
            <a:avLst/>
          </a:prstGeom>
          <a:noFill/>
          <a:ln/>
        </p:spPr>
        <p:txBody>
          <a:bodyPr wrap="none" rtlCol="0" anchor="t"/>
          <a:lstStyle/>
          <a:p>
            <a:pPr marL="0" indent="0">
              <a:lnSpc>
                <a:spcPts val="3116"/>
              </a:lnSpc>
              <a:buNone/>
            </a:pPr>
            <a:r>
              <a:rPr lang="en-US" sz="2493" kern="0" spc="-75" dirty="0">
                <a:solidFill>
                  <a:srgbClr val="2C3F42"/>
                </a:solidFill>
                <a:latin typeface="Bitter" pitchFamily="34" charset="0"/>
                <a:ea typeface="Bitter" pitchFamily="34" charset="-122"/>
                <a:cs typeface="Bitter" pitchFamily="34" charset="-120"/>
              </a:rPr>
              <a:t>Random Forrest</a:t>
            </a:r>
            <a:endParaRPr lang="en-US" sz="2493" dirty="0"/>
          </a:p>
        </p:txBody>
      </p:sp>
      <p:sp>
        <p:nvSpPr>
          <p:cNvPr id="13" name="Text 8"/>
          <p:cNvSpPr/>
          <p:nvPr/>
        </p:nvSpPr>
        <p:spPr>
          <a:xfrm>
            <a:off x="9343668" y="4687014"/>
            <a:ext cx="2998113" cy="2363629"/>
          </a:xfrm>
          <a:prstGeom prst="rect">
            <a:avLst/>
          </a:prstGeom>
          <a:noFill/>
          <a:ln/>
        </p:spPr>
        <p:txBody>
          <a:bodyPr wrap="square" rtlCol="0" anchor="t"/>
          <a:lstStyle/>
          <a:p>
            <a:pPr marL="0" indent="0">
              <a:lnSpc>
                <a:spcPts val="2659"/>
              </a:lnSpc>
              <a:buNone/>
            </a:pPr>
            <a:r>
              <a:rPr lang="en-US" sz="1662" kern="0" spc="-33" dirty="0">
                <a:solidFill>
                  <a:srgbClr val="2B2E3C"/>
                </a:solidFill>
                <a:latin typeface="Open Sans" pitchFamily="34" charset="0"/>
                <a:ea typeface="Open Sans" pitchFamily="34" charset="-122"/>
                <a:cs typeface="Open Sans" pitchFamily="34" charset="-120"/>
              </a:rPr>
              <a:t>A Random Forest Classifier is a powerful machine learning algorithm that combines multiple decision trees to make accurate predictions and classify data in various fields, such as finance and healthcare.</a:t>
            </a:r>
            <a:endParaRPr lang="en-US" sz="1662"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3811">
            <a:solidFill>
              <a:srgbClr val="E5E0DF"/>
            </a:solidFill>
            <a:prstDash val="solid"/>
          </a:ln>
        </p:spPr>
      </p:sp>
      <p:sp>
        <p:nvSpPr>
          <p:cNvPr id="4" name="Text 2"/>
          <p:cNvSpPr/>
          <p:nvPr/>
        </p:nvSpPr>
        <p:spPr>
          <a:xfrm>
            <a:off x="5093256" y="1540550"/>
            <a:ext cx="4443889" cy="694373"/>
          </a:xfrm>
          <a:prstGeom prst="rect">
            <a:avLst/>
          </a:prstGeom>
          <a:noFill/>
          <a:ln/>
        </p:spPr>
        <p:txBody>
          <a:bodyPr wrap="none" rtlCol="0" anchor="t"/>
          <a:lstStyle/>
          <a:p>
            <a:pPr marL="0" indent="0" algn="ctr">
              <a:lnSpc>
                <a:spcPts val="5468"/>
              </a:lnSpc>
              <a:buNone/>
            </a:pPr>
            <a:r>
              <a:rPr lang="en-US" sz="4374" u="sng" kern="0" spc="-131" dirty="0">
                <a:solidFill>
                  <a:srgbClr val="2C3F42"/>
                </a:solidFill>
                <a:latin typeface="Bitter" pitchFamily="34" charset="0"/>
                <a:ea typeface="Bitter" pitchFamily="34" charset="-122"/>
                <a:cs typeface="Bitter" pitchFamily="34" charset="-120"/>
              </a:rPr>
              <a:t>In Summary</a:t>
            </a:r>
            <a:endParaRPr lang="en-US" sz="4374" dirty="0"/>
          </a:p>
        </p:txBody>
      </p:sp>
      <p:sp>
        <p:nvSpPr>
          <p:cNvPr id="5" name="Shape 3"/>
          <p:cNvSpPr/>
          <p:nvPr/>
        </p:nvSpPr>
        <p:spPr>
          <a:xfrm>
            <a:off x="2037993" y="2852857"/>
            <a:ext cx="499943" cy="499943"/>
          </a:xfrm>
          <a:prstGeom prst="roundRect">
            <a:avLst>
              <a:gd name="adj" fmla="val 20000"/>
            </a:avLst>
          </a:prstGeom>
          <a:solidFill>
            <a:srgbClr val="FCE2CF"/>
          </a:solidFill>
          <a:ln w="13811">
            <a:solidFill>
              <a:srgbClr val="F9C59F"/>
            </a:solidFill>
            <a:prstDash val="solid"/>
          </a:ln>
        </p:spPr>
      </p:sp>
      <p:sp>
        <p:nvSpPr>
          <p:cNvPr id="6" name="Text 4"/>
          <p:cNvSpPr/>
          <p:nvPr/>
        </p:nvSpPr>
        <p:spPr>
          <a:xfrm>
            <a:off x="2221587" y="2894528"/>
            <a:ext cx="13275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1</a:t>
            </a:r>
            <a:endParaRPr lang="en-US" sz="2624" dirty="0"/>
          </a:p>
        </p:txBody>
      </p:sp>
      <p:sp>
        <p:nvSpPr>
          <p:cNvPr id="7" name="Text 5"/>
          <p:cNvSpPr/>
          <p:nvPr/>
        </p:nvSpPr>
        <p:spPr>
          <a:xfrm>
            <a:off x="2760107" y="2929176"/>
            <a:ext cx="2647950" cy="694373"/>
          </a:xfrm>
          <a:prstGeom prst="rect">
            <a:avLst/>
          </a:prstGeom>
          <a:noFill/>
          <a:ln/>
        </p:spPr>
        <p:txBody>
          <a:bodyPr wrap="squar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Comprehensive Analysis</a:t>
            </a:r>
            <a:endParaRPr lang="en-US" sz="2187" dirty="0"/>
          </a:p>
        </p:txBody>
      </p:sp>
      <p:sp>
        <p:nvSpPr>
          <p:cNvPr id="8" name="Text 6"/>
          <p:cNvSpPr/>
          <p:nvPr/>
        </p:nvSpPr>
        <p:spPr>
          <a:xfrm>
            <a:off x="2760107" y="3845719"/>
            <a:ext cx="2647950" cy="2843213"/>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Our project covers various aspects of public transportation efficiency analysis, including data sourcing, exploration, visualization, predictive modeling, and advanced reporting.</a:t>
            </a:r>
            <a:endParaRPr lang="en-US" sz="1750" dirty="0"/>
          </a:p>
        </p:txBody>
      </p:sp>
      <p:sp>
        <p:nvSpPr>
          <p:cNvPr id="9" name="Shape 7"/>
          <p:cNvSpPr/>
          <p:nvPr/>
        </p:nvSpPr>
        <p:spPr>
          <a:xfrm>
            <a:off x="5630228" y="2852857"/>
            <a:ext cx="499943" cy="499943"/>
          </a:xfrm>
          <a:prstGeom prst="roundRect">
            <a:avLst>
              <a:gd name="adj" fmla="val 20000"/>
            </a:avLst>
          </a:prstGeom>
          <a:solidFill>
            <a:srgbClr val="FCE2CF"/>
          </a:solidFill>
          <a:ln w="13811">
            <a:solidFill>
              <a:srgbClr val="F9C59F"/>
            </a:solidFill>
            <a:prstDash val="solid"/>
          </a:ln>
        </p:spPr>
      </p:sp>
      <p:sp>
        <p:nvSpPr>
          <p:cNvPr id="10" name="Text 8"/>
          <p:cNvSpPr/>
          <p:nvPr/>
        </p:nvSpPr>
        <p:spPr>
          <a:xfrm>
            <a:off x="5790962" y="2894528"/>
            <a:ext cx="17847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2</a:t>
            </a:r>
            <a:endParaRPr lang="en-US" sz="2624" dirty="0"/>
          </a:p>
        </p:txBody>
      </p:sp>
      <p:sp>
        <p:nvSpPr>
          <p:cNvPr id="11" name="Text 9"/>
          <p:cNvSpPr/>
          <p:nvPr/>
        </p:nvSpPr>
        <p:spPr>
          <a:xfrm>
            <a:off x="6352342" y="2929176"/>
            <a:ext cx="2647950" cy="694373"/>
          </a:xfrm>
          <a:prstGeom prst="rect">
            <a:avLst/>
          </a:prstGeom>
          <a:noFill/>
          <a:ln/>
        </p:spPr>
        <p:txBody>
          <a:bodyPr wrap="squar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Data-Driven Decision Making</a:t>
            </a:r>
            <a:endParaRPr lang="en-US" sz="2187" dirty="0"/>
          </a:p>
        </p:txBody>
      </p:sp>
      <p:sp>
        <p:nvSpPr>
          <p:cNvPr id="12" name="Text 10"/>
          <p:cNvSpPr/>
          <p:nvPr/>
        </p:nvSpPr>
        <p:spPr>
          <a:xfrm>
            <a:off x="6352342" y="3845719"/>
            <a:ext cx="2647950" cy="2487811"/>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By leveraging data and incorporating advanced analytics techniques, we enable evidence-based decision-making in improving public transportation systems.</a:t>
            </a:r>
            <a:endParaRPr lang="en-US" sz="1750" dirty="0"/>
          </a:p>
        </p:txBody>
      </p:sp>
      <p:sp>
        <p:nvSpPr>
          <p:cNvPr id="13" name="Shape 11"/>
          <p:cNvSpPr/>
          <p:nvPr/>
        </p:nvSpPr>
        <p:spPr>
          <a:xfrm>
            <a:off x="9222462" y="2852857"/>
            <a:ext cx="499943" cy="499943"/>
          </a:xfrm>
          <a:prstGeom prst="roundRect">
            <a:avLst>
              <a:gd name="adj" fmla="val 20000"/>
            </a:avLst>
          </a:prstGeom>
          <a:solidFill>
            <a:srgbClr val="FCE2CF"/>
          </a:solidFill>
          <a:ln w="13811">
            <a:solidFill>
              <a:srgbClr val="F9C59F"/>
            </a:solidFill>
            <a:prstDash val="solid"/>
          </a:ln>
        </p:spPr>
      </p:sp>
      <p:sp>
        <p:nvSpPr>
          <p:cNvPr id="14" name="Text 12"/>
          <p:cNvSpPr/>
          <p:nvPr/>
        </p:nvSpPr>
        <p:spPr>
          <a:xfrm>
            <a:off x="9379387" y="2894528"/>
            <a:ext cx="186095" cy="416481"/>
          </a:xfrm>
          <a:prstGeom prst="rect">
            <a:avLst/>
          </a:prstGeom>
          <a:noFill/>
          <a:ln/>
        </p:spPr>
        <p:txBody>
          <a:bodyPr wrap="none" rtlCol="0" anchor="t"/>
          <a:lstStyle/>
          <a:p>
            <a:pPr marL="0" indent="0" algn="ctr">
              <a:lnSpc>
                <a:spcPts val="3281"/>
              </a:lnSpc>
              <a:buNone/>
            </a:pPr>
            <a:r>
              <a:rPr lang="en-US" sz="2624" kern="0" spc="-35" dirty="0">
                <a:solidFill>
                  <a:srgbClr val="2B2E3C"/>
                </a:solidFill>
                <a:latin typeface="Bitter" pitchFamily="34" charset="0"/>
                <a:ea typeface="Bitter" pitchFamily="34" charset="-122"/>
                <a:cs typeface="Bitter" pitchFamily="34" charset="-120"/>
              </a:rPr>
              <a:t>3</a:t>
            </a:r>
            <a:endParaRPr lang="en-US" sz="2624" dirty="0"/>
          </a:p>
        </p:txBody>
      </p:sp>
      <p:sp>
        <p:nvSpPr>
          <p:cNvPr id="15" name="Text 13"/>
          <p:cNvSpPr/>
          <p:nvPr/>
        </p:nvSpPr>
        <p:spPr>
          <a:xfrm>
            <a:off x="9944576" y="2929176"/>
            <a:ext cx="2636877" cy="347186"/>
          </a:xfrm>
          <a:prstGeom prst="rect">
            <a:avLst/>
          </a:prstGeom>
          <a:noFill/>
          <a:ln/>
        </p:spPr>
        <p:txBody>
          <a:bodyPr wrap="none" rtlCol="0" anchor="t"/>
          <a:lstStyle/>
          <a:p>
            <a:pPr marL="0" indent="0">
              <a:lnSpc>
                <a:spcPts val="2734"/>
              </a:lnSpc>
              <a:buNone/>
            </a:pPr>
            <a:r>
              <a:rPr lang="en-US" sz="2187" kern="0" spc="-66" dirty="0">
                <a:solidFill>
                  <a:srgbClr val="2B2E3C"/>
                </a:solidFill>
                <a:latin typeface="Bitter" pitchFamily="34" charset="0"/>
                <a:ea typeface="Bitter" pitchFamily="34" charset="-122"/>
                <a:cs typeface="Bitter" pitchFamily="34" charset="-120"/>
              </a:rPr>
              <a:t>Optimizing Efficiency</a:t>
            </a:r>
            <a:endParaRPr lang="en-US" sz="2187" dirty="0"/>
          </a:p>
        </p:txBody>
      </p:sp>
      <p:sp>
        <p:nvSpPr>
          <p:cNvPr id="16" name="Text 14"/>
          <p:cNvSpPr/>
          <p:nvPr/>
        </p:nvSpPr>
        <p:spPr>
          <a:xfrm>
            <a:off x="9944576" y="3498533"/>
            <a:ext cx="2647950" cy="2843213"/>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Our findings and insights contribute to the optimization of public transport services, leading to smoother operations, reduced congestion, and improved overall efficiency.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3811">
            <a:solidFill>
              <a:srgbClr val="E5E0DF"/>
            </a:solidFill>
            <a:prstDash val="solid"/>
          </a:ln>
        </p:spPr>
      </p:sp>
      <p:sp>
        <p:nvSpPr>
          <p:cNvPr id="4" name="Text 2"/>
          <p:cNvSpPr/>
          <p:nvPr/>
        </p:nvSpPr>
        <p:spPr>
          <a:xfrm>
            <a:off x="5093256" y="2326362"/>
            <a:ext cx="4443889" cy="694373"/>
          </a:xfrm>
          <a:prstGeom prst="rect">
            <a:avLst/>
          </a:prstGeom>
          <a:noFill/>
          <a:ln/>
        </p:spPr>
        <p:txBody>
          <a:bodyPr wrap="none" rtlCol="0" anchor="t"/>
          <a:lstStyle/>
          <a:p>
            <a:pPr marL="0" indent="0" algn="ctr">
              <a:lnSpc>
                <a:spcPts val="5468"/>
              </a:lnSpc>
              <a:buNone/>
            </a:pPr>
            <a:r>
              <a:rPr lang="en-US" sz="4374" u="sng" kern="0" spc="-131" dirty="0">
                <a:solidFill>
                  <a:srgbClr val="2C3F42"/>
                </a:solidFill>
                <a:latin typeface="Bitter" pitchFamily="34" charset="0"/>
                <a:ea typeface="Bitter" pitchFamily="34" charset="-122"/>
                <a:cs typeface="Bitter" pitchFamily="34" charset="-120"/>
              </a:rPr>
              <a:t>Code Of Conduct</a:t>
            </a:r>
            <a:endParaRPr lang="en-US" sz="4374" dirty="0"/>
          </a:p>
        </p:txBody>
      </p:sp>
      <p:pic>
        <p:nvPicPr>
          <p:cNvPr id="5" name="Image 0" descr="preencoded.png"/>
          <p:cNvPicPr>
            <a:picLocks noChangeAspect="1"/>
          </p:cNvPicPr>
          <p:nvPr/>
        </p:nvPicPr>
        <p:blipFill>
          <a:blip r:embed="rId3"/>
          <a:stretch>
            <a:fillRect/>
          </a:stretch>
        </p:blipFill>
        <p:spPr>
          <a:xfrm>
            <a:off x="2065734" y="3604736"/>
            <a:ext cx="124897" cy="166568"/>
          </a:xfrm>
          <a:prstGeom prst="rect">
            <a:avLst/>
          </a:prstGeom>
        </p:spPr>
      </p:pic>
      <p:sp>
        <p:nvSpPr>
          <p:cNvPr id="6" name="Text 3"/>
          <p:cNvSpPr/>
          <p:nvPr/>
        </p:nvSpPr>
        <p:spPr>
          <a:xfrm>
            <a:off x="2371249" y="3465076"/>
            <a:ext cx="10221158" cy="444341"/>
          </a:xfrm>
          <a:prstGeom prst="rect">
            <a:avLst/>
          </a:prstGeom>
          <a:noFill/>
          <a:ln/>
        </p:spPr>
        <p:txBody>
          <a:bodyPr wrap="none" rtlCol="0" anchor="t"/>
          <a:lstStyle/>
          <a:p>
            <a:pPr marL="0" indent="0">
              <a:lnSpc>
                <a:spcPts val="3499"/>
              </a:lnSpc>
              <a:buNone/>
            </a:pPr>
            <a:r>
              <a:rPr lang="en-US" sz="2187" kern="0" spc="-35" dirty="0">
                <a:solidFill>
                  <a:srgbClr val="2B2E3C"/>
                </a:solidFill>
                <a:latin typeface="Open Sans" pitchFamily="34" charset="0"/>
                <a:ea typeface="Open Sans" pitchFamily="34" charset="-122"/>
                <a:cs typeface="Open Sans" pitchFamily="34" charset="-120"/>
              </a:rPr>
              <a:t>Introduction To Data</a:t>
            </a:r>
            <a:endParaRPr lang="en-US" sz="2187" dirty="0"/>
          </a:p>
        </p:txBody>
      </p:sp>
      <p:pic>
        <p:nvPicPr>
          <p:cNvPr id="7" name="Image 1" descr="preencoded.png"/>
          <p:cNvPicPr>
            <a:picLocks noChangeAspect="1"/>
          </p:cNvPicPr>
          <p:nvPr/>
        </p:nvPicPr>
        <p:blipFill>
          <a:blip r:embed="rId3"/>
          <a:stretch>
            <a:fillRect/>
          </a:stretch>
        </p:blipFill>
        <p:spPr>
          <a:xfrm>
            <a:off x="2065734" y="4298990"/>
            <a:ext cx="124897" cy="166568"/>
          </a:xfrm>
          <a:prstGeom prst="rect">
            <a:avLst/>
          </a:prstGeom>
        </p:spPr>
      </p:pic>
      <p:sp>
        <p:nvSpPr>
          <p:cNvPr id="8" name="Text 4"/>
          <p:cNvSpPr/>
          <p:nvPr/>
        </p:nvSpPr>
        <p:spPr>
          <a:xfrm>
            <a:off x="2371249" y="4159329"/>
            <a:ext cx="10221158" cy="444341"/>
          </a:xfrm>
          <a:prstGeom prst="rect">
            <a:avLst/>
          </a:prstGeom>
          <a:noFill/>
          <a:ln/>
        </p:spPr>
        <p:txBody>
          <a:bodyPr wrap="none" rtlCol="0" anchor="t"/>
          <a:lstStyle/>
          <a:p>
            <a:pPr marL="0" indent="0">
              <a:lnSpc>
                <a:spcPts val="3499"/>
              </a:lnSpc>
              <a:buNone/>
            </a:pPr>
            <a:r>
              <a:rPr lang="en-US" sz="2187" kern="0" spc="-35" dirty="0">
                <a:solidFill>
                  <a:srgbClr val="2B2E3C"/>
                </a:solidFill>
                <a:latin typeface="Open Sans" pitchFamily="34" charset="0"/>
                <a:ea typeface="Open Sans" pitchFamily="34" charset="-122"/>
                <a:cs typeface="Open Sans" pitchFamily="34" charset="-120"/>
              </a:rPr>
              <a:t>IBM Cognos Integration and Dashboard</a:t>
            </a:r>
            <a:endParaRPr lang="en-US" sz="2187" dirty="0"/>
          </a:p>
        </p:txBody>
      </p:sp>
      <p:pic>
        <p:nvPicPr>
          <p:cNvPr id="9" name="Image 2" descr="preencoded.png"/>
          <p:cNvPicPr>
            <a:picLocks noChangeAspect="1"/>
          </p:cNvPicPr>
          <p:nvPr/>
        </p:nvPicPr>
        <p:blipFill>
          <a:blip r:embed="rId3"/>
          <a:stretch>
            <a:fillRect/>
          </a:stretch>
        </p:blipFill>
        <p:spPr>
          <a:xfrm>
            <a:off x="2065734" y="4993243"/>
            <a:ext cx="124897" cy="166568"/>
          </a:xfrm>
          <a:prstGeom prst="rect">
            <a:avLst/>
          </a:prstGeom>
        </p:spPr>
      </p:pic>
      <p:sp>
        <p:nvSpPr>
          <p:cNvPr id="10" name="Text 5"/>
          <p:cNvSpPr/>
          <p:nvPr/>
        </p:nvSpPr>
        <p:spPr>
          <a:xfrm>
            <a:off x="2371249" y="4853583"/>
            <a:ext cx="10221158" cy="444341"/>
          </a:xfrm>
          <a:prstGeom prst="rect">
            <a:avLst/>
          </a:prstGeom>
          <a:noFill/>
          <a:ln/>
        </p:spPr>
        <p:txBody>
          <a:bodyPr wrap="none" rtlCol="0" anchor="t"/>
          <a:lstStyle/>
          <a:p>
            <a:pPr marL="0" indent="0">
              <a:lnSpc>
                <a:spcPts val="3499"/>
              </a:lnSpc>
              <a:buNone/>
            </a:pPr>
            <a:r>
              <a:rPr lang="en-US" sz="2187" kern="0" spc="-35" dirty="0">
                <a:solidFill>
                  <a:srgbClr val="2B2E3C"/>
                </a:solidFill>
                <a:latin typeface="Open Sans" pitchFamily="34" charset="0"/>
                <a:ea typeface="Open Sans" pitchFamily="34" charset="-122"/>
                <a:cs typeface="Open Sans" pitchFamily="34" charset="-120"/>
              </a:rPr>
              <a:t>Data Manipulation</a:t>
            </a:r>
            <a:endParaRPr lang="en-US" sz="2187" dirty="0"/>
          </a:p>
        </p:txBody>
      </p:sp>
      <p:sp>
        <p:nvSpPr>
          <p:cNvPr id="11" name="Text 6"/>
          <p:cNvSpPr/>
          <p:nvPr/>
        </p:nvSpPr>
        <p:spPr>
          <a:xfrm>
            <a:off x="2037993" y="5547836"/>
            <a:ext cx="10554414"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3811">
            <a:solidFill>
              <a:srgbClr val="E5E0DF"/>
            </a:solidFill>
            <a:prstDash val="solid"/>
          </a:ln>
        </p:spPr>
      </p:sp>
      <p:sp>
        <p:nvSpPr>
          <p:cNvPr id="4" name="Text 2"/>
          <p:cNvSpPr/>
          <p:nvPr/>
        </p:nvSpPr>
        <p:spPr>
          <a:xfrm>
            <a:off x="833199" y="187666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Data Sourcing</a:t>
            </a:r>
            <a:endParaRPr lang="en-US" sz="4374" dirty="0"/>
          </a:p>
        </p:txBody>
      </p:sp>
      <p:sp>
        <p:nvSpPr>
          <p:cNvPr id="5" name="Text 3"/>
          <p:cNvSpPr/>
          <p:nvPr/>
        </p:nvSpPr>
        <p:spPr>
          <a:xfrm>
            <a:off x="833199" y="2904292"/>
            <a:ext cx="7477601" cy="1777008"/>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To ensure accurate and comprehensive analysis, we have employed web scraping and API calls to gather real-time data on public transport schedules and delays. Additionally, we have considered incorporating data from GTFS feeds, which provide detailed information on public transport routes and stops.</a:t>
            </a:r>
            <a:endParaRPr lang="en-US" sz="1750" dirty="0"/>
          </a:p>
        </p:txBody>
      </p:sp>
      <p:sp>
        <p:nvSpPr>
          <p:cNvPr id="6" name="Text 4"/>
          <p:cNvSpPr/>
          <p:nvPr/>
        </p:nvSpPr>
        <p:spPr>
          <a:xfrm>
            <a:off x="833199" y="4931212"/>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In order to gain a holistic view of the public transport landscape, we have also explored open data initiatives from local government and transportation agencies, which have provided us with additional relevant data for our analysis.</a:t>
            </a:r>
            <a:endParaRPr lang="en-US" sz="1750" dirty="0"/>
          </a:p>
        </p:txBody>
      </p:sp>
      <p:pic>
        <p:nvPicPr>
          <p:cNvPr id="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2502">
            <a:solidFill>
              <a:srgbClr val="E5E0DF"/>
            </a:solidFill>
            <a:prstDash val="solid"/>
          </a:ln>
        </p:spPr>
      </p:sp>
      <p:sp>
        <p:nvSpPr>
          <p:cNvPr id="4" name="Text 2"/>
          <p:cNvSpPr/>
          <p:nvPr/>
        </p:nvSpPr>
        <p:spPr>
          <a:xfrm>
            <a:off x="5310307" y="552212"/>
            <a:ext cx="4009549" cy="626507"/>
          </a:xfrm>
          <a:prstGeom prst="rect">
            <a:avLst/>
          </a:prstGeom>
          <a:noFill/>
          <a:ln/>
        </p:spPr>
        <p:txBody>
          <a:bodyPr wrap="none" rtlCol="0" anchor="t"/>
          <a:lstStyle/>
          <a:p>
            <a:pPr marL="0" indent="0" algn="ctr">
              <a:lnSpc>
                <a:spcPts val="4933"/>
              </a:lnSpc>
              <a:buNone/>
            </a:pPr>
            <a:r>
              <a:rPr lang="en-US" sz="3946" b="1" u="sng" kern="0" spc="-118" dirty="0">
                <a:solidFill>
                  <a:srgbClr val="2C3F42"/>
                </a:solidFill>
                <a:latin typeface="Bitter" pitchFamily="34" charset="0"/>
                <a:ea typeface="Bitter" pitchFamily="34" charset="-122"/>
                <a:cs typeface="Bitter" pitchFamily="34" charset="-120"/>
              </a:rPr>
              <a:t>External Features</a:t>
            </a:r>
            <a:endParaRPr lang="en-US" sz="3946" dirty="0"/>
          </a:p>
        </p:txBody>
      </p:sp>
      <p:pic>
        <p:nvPicPr>
          <p:cNvPr id="5" name="Image 0" descr="preencoded.png"/>
          <p:cNvPicPr>
            <a:picLocks noChangeAspect="1"/>
          </p:cNvPicPr>
          <p:nvPr/>
        </p:nvPicPr>
        <p:blipFill>
          <a:blip r:embed="rId3"/>
          <a:stretch>
            <a:fillRect/>
          </a:stretch>
        </p:blipFill>
        <p:spPr>
          <a:xfrm>
            <a:off x="2553772" y="1704856"/>
            <a:ext cx="2847737" cy="1366838"/>
          </a:xfrm>
          <a:prstGeom prst="rect">
            <a:avLst/>
          </a:prstGeom>
        </p:spPr>
      </p:pic>
      <p:sp>
        <p:nvSpPr>
          <p:cNvPr id="6" name="Text 3"/>
          <p:cNvSpPr/>
          <p:nvPr/>
        </p:nvSpPr>
        <p:spPr>
          <a:xfrm>
            <a:off x="2553772" y="3297198"/>
            <a:ext cx="2847737" cy="751761"/>
          </a:xfrm>
          <a:prstGeom prst="rect">
            <a:avLst/>
          </a:prstGeom>
          <a:noFill/>
          <a:ln/>
        </p:spPr>
        <p:txBody>
          <a:bodyPr wrap="square" rtlCol="0" anchor="t"/>
          <a:lstStyle/>
          <a:p>
            <a:pPr marL="0" indent="0">
              <a:lnSpc>
                <a:spcPts val="2960"/>
              </a:lnSpc>
              <a:buNone/>
            </a:pPr>
            <a:r>
              <a:rPr lang="en-US" sz="2368" b="1" kern="0" spc="-71" dirty="0">
                <a:solidFill>
                  <a:srgbClr val="2C3F42"/>
                </a:solidFill>
                <a:latin typeface="Bitter" pitchFamily="34" charset="0"/>
                <a:ea typeface="Bitter" pitchFamily="34" charset="-122"/>
                <a:cs typeface="Bitter" pitchFamily="34" charset="-120"/>
              </a:rPr>
              <a:t>Weather Data Analysis</a:t>
            </a:r>
            <a:endParaRPr lang="en-US" sz="2368" dirty="0"/>
          </a:p>
        </p:txBody>
      </p:sp>
      <p:sp>
        <p:nvSpPr>
          <p:cNvPr id="7" name="Text 4"/>
          <p:cNvSpPr/>
          <p:nvPr/>
        </p:nvSpPr>
        <p:spPr>
          <a:xfrm>
            <a:off x="2553772" y="4249341"/>
            <a:ext cx="2847737" cy="2566035"/>
          </a:xfrm>
          <a:prstGeom prst="rect">
            <a:avLst/>
          </a:prstGeom>
          <a:noFill/>
          <a:ln/>
        </p:spPr>
        <p:txBody>
          <a:bodyPr wrap="square" rtlCol="0" anchor="t"/>
          <a:lstStyle/>
          <a:p>
            <a:pPr marL="0" indent="0">
              <a:lnSpc>
                <a:spcPts val="2526"/>
              </a:lnSpc>
              <a:buNone/>
            </a:pPr>
            <a:r>
              <a:rPr lang="en-US" sz="1579" kern="0" spc="-32" dirty="0">
                <a:solidFill>
                  <a:srgbClr val="2B2E3C"/>
                </a:solidFill>
                <a:latin typeface="Open Sans" pitchFamily="34" charset="0"/>
                <a:ea typeface="Open Sans" pitchFamily="34" charset="-122"/>
                <a:cs typeface="Open Sans" pitchFamily="34" charset="-120"/>
              </a:rPr>
              <a:t>By incorporating weather data into our analysis, we can better understand the impact of weather conditions on public transport efficiency. This enables us to identify patterns and potential disruptions influenced by adverse weather.</a:t>
            </a:r>
            <a:endParaRPr lang="en-US" sz="1579" dirty="0"/>
          </a:p>
        </p:txBody>
      </p:sp>
      <p:pic>
        <p:nvPicPr>
          <p:cNvPr id="8" name="Image 1" descr="preencoded.png"/>
          <p:cNvPicPr>
            <a:picLocks noChangeAspect="1"/>
          </p:cNvPicPr>
          <p:nvPr/>
        </p:nvPicPr>
        <p:blipFill>
          <a:blip r:embed="rId4"/>
          <a:stretch>
            <a:fillRect/>
          </a:stretch>
        </p:blipFill>
        <p:spPr>
          <a:xfrm>
            <a:off x="6325314" y="1704856"/>
            <a:ext cx="1993583" cy="1323142"/>
          </a:xfrm>
          <a:prstGeom prst="rect">
            <a:avLst/>
          </a:prstGeom>
        </p:spPr>
      </p:pic>
      <p:sp>
        <p:nvSpPr>
          <p:cNvPr id="9" name="Text 5"/>
          <p:cNvSpPr/>
          <p:nvPr/>
        </p:nvSpPr>
        <p:spPr>
          <a:xfrm>
            <a:off x="5898237" y="3253502"/>
            <a:ext cx="2847737" cy="751761"/>
          </a:xfrm>
          <a:prstGeom prst="rect">
            <a:avLst/>
          </a:prstGeom>
          <a:noFill/>
          <a:ln/>
        </p:spPr>
        <p:txBody>
          <a:bodyPr wrap="square" rtlCol="0" anchor="t"/>
          <a:lstStyle/>
          <a:p>
            <a:pPr marL="0" indent="0">
              <a:lnSpc>
                <a:spcPts val="2960"/>
              </a:lnSpc>
              <a:buNone/>
            </a:pPr>
            <a:r>
              <a:rPr lang="en-US" sz="2368" b="1" kern="0" spc="-71" dirty="0">
                <a:solidFill>
                  <a:srgbClr val="2C3F42"/>
                </a:solidFill>
                <a:latin typeface="Bitter" pitchFamily="34" charset="0"/>
                <a:ea typeface="Bitter" pitchFamily="34" charset="-122"/>
                <a:cs typeface="Bitter" pitchFamily="34" charset="-120"/>
              </a:rPr>
              <a:t>Event Data Integration</a:t>
            </a:r>
            <a:endParaRPr lang="en-US" sz="2368" dirty="0"/>
          </a:p>
        </p:txBody>
      </p:sp>
      <p:sp>
        <p:nvSpPr>
          <p:cNvPr id="10" name="Text 6"/>
          <p:cNvSpPr/>
          <p:nvPr/>
        </p:nvSpPr>
        <p:spPr>
          <a:xfrm>
            <a:off x="5898237" y="4205645"/>
            <a:ext cx="2847737" cy="2566035"/>
          </a:xfrm>
          <a:prstGeom prst="rect">
            <a:avLst/>
          </a:prstGeom>
          <a:noFill/>
          <a:ln/>
        </p:spPr>
        <p:txBody>
          <a:bodyPr wrap="square" rtlCol="0" anchor="t"/>
          <a:lstStyle/>
          <a:p>
            <a:pPr marL="0" indent="0">
              <a:lnSpc>
                <a:spcPts val="2526"/>
              </a:lnSpc>
              <a:buNone/>
            </a:pPr>
            <a:r>
              <a:rPr lang="en-US" sz="1579" kern="0" spc="-32" dirty="0">
                <a:solidFill>
                  <a:srgbClr val="2B2E3C"/>
                </a:solidFill>
                <a:latin typeface="Open Sans" pitchFamily="34" charset="0"/>
                <a:ea typeface="Open Sans" pitchFamily="34" charset="-122"/>
                <a:cs typeface="Open Sans" pitchFamily="34" charset="-120"/>
              </a:rPr>
              <a:t>Analysing demographic data helps us gain insights into commuter patterns and identify potential congestion points. By understanding the population density and distribution, we can optimize public transport routes and services accordingly.</a:t>
            </a:r>
            <a:endParaRPr lang="en-US" sz="1579" dirty="0"/>
          </a:p>
        </p:txBody>
      </p:sp>
      <p:pic>
        <p:nvPicPr>
          <p:cNvPr id="11" name="Image 2" descr="preencoded.png"/>
          <p:cNvPicPr>
            <a:picLocks noChangeAspect="1"/>
          </p:cNvPicPr>
          <p:nvPr/>
        </p:nvPicPr>
        <p:blipFill>
          <a:blip r:embed="rId5"/>
          <a:stretch>
            <a:fillRect/>
          </a:stretch>
        </p:blipFill>
        <p:spPr>
          <a:xfrm>
            <a:off x="9614059" y="1704856"/>
            <a:ext cx="2105025" cy="1406843"/>
          </a:xfrm>
          <a:prstGeom prst="rect">
            <a:avLst/>
          </a:prstGeom>
        </p:spPr>
      </p:pic>
      <p:sp>
        <p:nvSpPr>
          <p:cNvPr id="12" name="Text 7"/>
          <p:cNvSpPr/>
          <p:nvPr/>
        </p:nvSpPr>
        <p:spPr>
          <a:xfrm>
            <a:off x="9242703" y="3337203"/>
            <a:ext cx="2847737" cy="751761"/>
          </a:xfrm>
          <a:prstGeom prst="rect">
            <a:avLst/>
          </a:prstGeom>
          <a:noFill/>
          <a:ln/>
        </p:spPr>
        <p:txBody>
          <a:bodyPr wrap="square" rtlCol="0" anchor="t"/>
          <a:lstStyle/>
          <a:p>
            <a:pPr marL="0" indent="0">
              <a:lnSpc>
                <a:spcPts val="2960"/>
              </a:lnSpc>
              <a:buNone/>
            </a:pPr>
            <a:r>
              <a:rPr lang="en-US" sz="2368" b="1" kern="0" spc="-71" dirty="0">
                <a:solidFill>
                  <a:srgbClr val="2C3F42"/>
                </a:solidFill>
                <a:latin typeface="Bitter" pitchFamily="34" charset="0"/>
                <a:ea typeface="Bitter" pitchFamily="34" charset="-122"/>
                <a:cs typeface="Bitter" pitchFamily="34" charset="-120"/>
              </a:rPr>
              <a:t>Demographic Considerations</a:t>
            </a:r>
            <a:endParaRPr lang="en-US" sz="2368" dirty="0"/>
          </a:p>
        </p:txBody>
      </p:sp>
      <p:sp>
        <p:nvSpPr>
          <p:cNvPr id="13" name="Text 8"/>
          <p:cNvSpPr/>
          <p:nvPr/>
        </p:nvSpPr>
        <p:spPr>
          <a:xfrm>
            <a:off x="9242703" y="4289346"/>
            <a:ext cx="2847737" cy="3207544"/>
          </a:xfrm>
          <a:prstGeom prst="rect">
            <a:avLst/>
          </a:prstGeom>
          <a:noFill/>
          <a:ln/>
        </p:spPr>
        <p:txBody>
          <a:bodyPr wrap="square" rtlCol="0" anchor="t"/>
          <a:lstStyle/>
          <a:p>
            <a:pPr marL="0" indent="0">
              <a:lnSpc>
                <a:spcPts val="2526"/>
              </a:lnSpc>
              <a:buNone/>
            </a:pPr>
            <a:r>
              <a:rPr lang="en-US" sz="1579" kern="0" spc="-32" dirty="0">
                <a:solidFill>
                  <a:srgbClr val="2B2E3C"/>
                </a:solidFill>
                <a:latin typeface="Open Sans" pitchFamily="34" charset="0"/>
                <a:ea typeface="Open Sans" pitchFamily="34" charset="-122"/>
                <a:cs typeface="Open Sans" pitchFamily="34" charset="-120"/>
              </a:rPr>
              <a:t>We have also considered incorporating event data, such as concerts and sports events, into our analysis. These events can significantly impact public transport demand, and understanding their effect allows us to make informed decisions regarding service allocation and scheduling.</a:t>
            </a:r>
            <a:endParaRPr lang="en-US" sz="157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4450437" y="4153972"/>
            <a:ext cx="5729407" cy="694373"/>
          </a:xfrm>
          <a:prstGeom prst="rect">
            <a:avLst/>
          </a:prstGeom>
          <a:noFill/>
          <a:ln/>
        </p:spPr>
        <p:txBody>
          <a:bodyPr wrap="none" rtlCol="0" anchor="t"/>
          <a:lstStyle/>
          <a:p>
            <a:pPr marL="0" indent="0" algn="ctr">
              <a:lnSpc>
                <a:spcPts val="5468"/>
              </a:lnSpc>
              <a:buNone/>
            </a:pPr>
            <a:r>
              <a:rPr lang="en-US" sz="4374" u="sng" kern="0" spc="-131" dirty="0">
                <a:solidFill>
                  <a:srgbClr val="2C3F42"/>
                </a:solidFill>
                <a:latin typeface="Bitter" pitchFamily="34" charset="0"/>
                <a:ea typeface="Bitter" pitchFamily="34" charset="-122"/>
                <a:cs typeface="Bitter" pitchFamily="34" charset="-120"/>
              </a:rPr>
              <a:t>IBM Cognos Integration</a:t>
            </a:r>
            <a:endParaRPr lang="en-US" sz="4374" dirty="0"/>
          </a:p>
        </p:txBody>
      </p:sp>
      <p:sp>
        <p:nvSpPr>
          <p:cNvPr id="6" name="Text 3"/>
          <p:cNvSpPr/>
          <p:nvPr/>
        </p:nvSpPr>
        <p:spPr>
          <a:xfrm>
            <a:off x="2037993" y="5181600"/>
            <a:ext cx="10554414" cy="710803"/>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As part of our advanced reporting and data analytics capabilities, we have integrated IBM Cognos into our project. Cognos enables us to leverage its powerful features for insightful analysis and reporting.</a:t>
            </a:r>
            <a:endParaRPr lang="en-US" sz="1750" dirty="0"/>
          </a:p>
        </p:txBody>
      </p:sp>
      <p:sp>
        <p:nvSpPr>
          <p:cNvPr id="7" name="Text 4"/>
          <p:cNvSpPr/>
          <p:nvPr/>
        </p:nvSpPr>
        <p:spPr>
          <a:xfrm>
            <a:off x="2037993" y="6142315"/>
            <a:ext cx="10554414" cy="710803"/>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By utilizing Cognos, we can create interactive dashboards that allow for dynamic exploration of public transport data. This empowers users to gain deeper insights and make data-driven decisions.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30553"/>
          </a:xfrm>
          <a:prstGeom prst="rect">
            <a:avLst/>
          </a:prstGeom>
          <a:solidFill>
            <a:srgbClr val="FFF8F0"/>
          </a:solidFill>
          <a:ln w="10120">
            <a:solidFill>
              <a:srgbClr val="E5E0DF"/>
            </a:solidFill>
            <a:prstDash val="solid"/>
          </a:ln>
        </p:spPr>
      </p:sp>
      <p:sp>
        <p:nvSpPr>
          <p:cNvPr id="4" name="Text 2"/>
          <p:cNvSpPr/>
          <p:nvPr/>
        </p:nvSpPr>
        <p:spPr>
          <a:xfrm>
            <a:off x="4523303" y="449223"/>
            <a:ext cx="5583674" cy="510421"/>
          </a:xfrm>
          <a:prstGeom prst="rect">
            <a:avLst/>
          </a:prstGeom>
          <a:noFill/>
          <a:ln/>
        </p:spPr>
        <p:txBody>
          <a:bodyPr wrap="none" rtlCol="0" anchor="t"/>
          <a:lstStyle/>
          <a:p>
            <a:pPr marL="0" indent="0" algn="ctr">
              <a:lnSpc>
                <a:spcPts val="4020"/>
              </a:lnSpc>
              <a:buNone/>
            </a:pPr>
            <a:r>
              <a:rPr lang="en-US" sz="3216" u="sng" kern="0" spc="-96" dirty="0">
                <a:solidFill>
                  <a:srgbClr val="2C3F42"/>
                </a:solidFill>
                <a:latin typeface="Bitter" pitchFamily="34" charset="0"/>
                <a:ea typeface="Bitter" pitchFamily="34" charset="-122"/>
                <a:cs typeface="Bitter" pitchFamily="34" charset="-120"/>
              </a:rPr>
              <a:t>Interactive Dashboard Creation</a:t>
            </a:r>
            <a:endParaRPr lang="en-US" sz="3216" dirty="0"/>
          </a:p>
        </p:txBody>
      </p:sp>
      <p:sp>
        <p:nvSpPr>
          <p:cNvPr id="5" name="Text 3"/>
          <p:cNvSpPr/>
          <p:nvPr/>
        </p:nvSpPr>
        <p:spPr>
          <a:xfrm>
            <a:off x="3435429" y="1368028"/>
            <a:ext cx="2320647" cy="510302"/>
          </a:xfrm>
          <a:prstGeom prst="rect">
            <a:avLst/>
          </a:prstGeom>
          <a:noFill/>
          <a:ln/>
        </p:spPr>
        <p:txBody>
          <a:bodyPr wrap="square" rtlCol="0" anchor="t"/>
          <a:lstStyle/>
          <a:p>
            <a:pPr marL="0" indent="0">
              <a:lnSpc>
                <a:spcPts val="2010"/>
              </a:lnSpc>
              <a:buNone/>
            </a:pPr>
            <a:r>
              <a:rPr lang="en-US" sz="1608" kern="0" spc="-48" dirty="0">
                <a:solidFill>
                  <a:srgbClr val="2C3F42"/>
                </a:solidFill>
                <a:latin typeface="Bitter" pitchFamily="34" charset="0"/>
                <a:ea typeface="Bitter" pitchFamily="34" charset="-122"/>
                <a:cs typeface="Bitter" pitchFamily="34" charset="-120"/>
              </a:rPr>
              <a:t>Filters and Drop-Down Menus</a:t>
            </a:r>
            <a:endParaRPr lang="en-US" sz="1608" dirty="0"/>
          </a:p>
        </p:txBody>
      </p:sp>
      <p:sp>
        <p:nvSpPr>
          <p:cNvPr id="6" name="Text 4"/>
          <p:cNvSpPr/>
          <p:nvPr/>
        </p:nvSpPr>
        <p:spPr>
          <a:xfrm>
            <a:off x="3435429" y="2041684"/>
            <a:ext cx="2320647" cy="1568053"/>
          </a:xfrm>
          <a:prstGeom prst="rect">
            <a:avLst/>
          </a:prstGeom>
          <a:noFill/>
          <a:ln/>
        </p:spPr>
        <p:txBody>
          <a:bodyPr wrap="square" rtlCol="0" anchor="t"/>
          <a:lstStyle/>
          <a:p>
            <a:pPr marL="0" indent="0">
              <a:lnSpc>
                <a:spcPts val="2058"/>
              </a:lnSpc>
              <a:buNone/>
            </a:pPr>
            <a:r>
              <a:rPr lang="en-US" sz="1286" kern="0" spc="-26" dirty="0">
                <a:solidFill>
                  <a:srgbClr val="2B2E3C"/>
                </a:solidFill>
                <a:latin typeface="Open Sans" pitchFamily="34" charset="0"/>
                <a:ea typeface="Open Sans" pitchFamily="34" charset="-122"/>
                <a:cs typeface="Open Sans" pitchFamily="34" charset="-120"/>
              </a:rPr>
              <a:t>Users can easily filter and narrow down the data based on their specific interests and requirements. This allows for a more personalized and tailored analysis.</a:t>
            </a:r>
            <a:endParaRPr lang="en-US" sz="1286" dirty="0"/>
          </a:p>
        </p:txBody>
      </p:sp>
      <p:sp>
        <p:nvSpPr>
          <p:cNvPr id="7" name="Text 5"/>
          <p:cNvSpPr/>
          <p:nvPr/>
        </p:nvSpPr>
        <p:spPr>
          <a:xfrm>
            <a:off x="6162080" y="1368028"/>
            <a:ext cx="1633538" cy="255151"/>
          </a:xfrm>
          <a:prstGeom prst="rect">
            <a:avLst/>
          </a:prstGeom>
          <a:noFill/>
          <a:ln/>
        </p:spPr>
        <p:txBody>
          <a:bodyPr wrap="none" rtlCol="0" anchor="t"/>
          <a:lstStyle/>
          <a:p>
            <a:pPr marL="0" indent="0">
              <a:lnSpc>
                <a:spcPts val="2010"/>
              </a:lnSpc>
              <a:buNone/>
            </a:pPr>
            <a:r>
              <a:rPr lang="en-US" sz="1608" kern="0" spc="-48" dirty="0">
                <a:solidFill>
                  <a:srgbClr val="2C3F42"/>
                </a:solidFill>
                <a:latin typeface="Bitter" pitchFamily="34" charset="0"/>
                <a:ea typeface="Bitter" pitchFamily="34" charset="-122"/>
                <a:cs typeface="Bitter" pitchFamily="34" charset="-120"/>
              </a:rPr>
              <a:t>Interactive Charts</a:t>
            </a:r>
            <a:endParaRPr lang="en-US" sz="1608" dirty="0"/>
          </a:p>
        </p:txBody>
      </p:sp>
      <p:sp>
        <p:nvSpPr>
          <p:cNvPr id="8" name="Text 6"/>
          <p:cNvSpPr/>
          <p:nvPr/>
        </p:nvSpPr>
        <p:spPr>
          <a:xfrm>
            <a:off x="6162080" y="1786533"/>
            <a:ext cx="2321362" cy="2090738"/>
          </a:xfrm>
          <a:prstGeom prst="rect">
            <a:avLst/>
          </a:prstGeom>
          <a:noFill/>
          <a:ln/>
        </p:spPr>
        <p:txBody>
          <a:bodyPr wrap="square" rtlCol="0" anchor="t"/>
          <a:lstStyle/>
          <a:p>
            <a:pPr marL="0" indent="0">
              <a:lnSpc>
                <a:spcPts val="2058"/>
              </a:lnSpc>
              <a:buNone/>
            </a:pPr>
            <a:r>
              <a:rPr lang="en-US" sz="1286" kern="0" spc="-26" dirty="0">
                <a:solidFill>
                  <a:srgbClr val="2B2E3C"/>
                </a:solidFill>
                <a:latin typeface="Open Sans" pitchFamily="34" charset="0"/>
                <a:ea typeface="Open Sans" pitchFamily="34" charset="-122"/>
                <a:cs typeface="Open Sans" pitchFamily="34" charset="-120"/>
              </a:rPr>
              <a:t>We have incorporated interactive charts and graphs, which allow users to engage with the data and explore different visual representations. This fosters a deeper understanding of public transport efficiency.</a:t>
            </a:r>
            <a:endParaRPr lang="en-US" sz="1286" dirty="0"/>
          </a:p>
        </p:txBody>
      </p:sp>
      <p:sp>
        <p:nvSpPr>
          <p:cNvPr id="9" name="Text 7"/>
          <p:cNvSpPr/>
          <p:nvPr/>
        </p:nvSpPr>
        <p:spPr>
          <a:xfrm>
            <a:off x="8889444" y="1368028"/>
            <a:ext cx="2238137" cy="255151"/>
          </a:xfrm>
          <a:prstGeom prst="rect">
            <a:avLst/>
          </a:prstGeom>
          <a:noFill/>
          <a:ln/>
        </p:spPr>
        <p:txBody>
          <a:bodyPr wrap="none" rtlCol="0" anchor="t"/>
          <a:lstStyle/>
          <a:p>
            <a:pPr marL="0" indent="0">
              <a:lnSpc>
                <a:spcPts val="2010"/>
              </a:lnSpc>
              <a:buNone/>
            </a:pPr>
            <a:r>
              <a:rPr lang="en-US" sz="1608" kern="0" spc="-48" dirty="0">
                <a:solidFill>
                  <a:srgbClr val="2C3F42"/>
                </a:solidFill>
                <a:latin typeface="Bitter" pitchFamily="34" charset="0"/>
                <a:ea typeface="Bitter" pitchFamily="34" charset="-122"/>
                <a:cs typeface="Bitter" pitchFamily="34" charset="-120"/>
              </a:rPr>
              <a:t>Drill-Down Functionality</a:t>
            </a:r>
            <a:endParaRPr lang="en-US" sz="1608" dirty="0"/>
          </a:p>
        </p:txBody>
      </p:sp>
      <p:sp>
        <p:nvSpPr>
          <p:cNvPr id="10" name="Text 8"/>
          <p:cNvSpPr/>
          <p:nvPr/>
        </p:nvSpPr>
        <p:spPr>
          <a:xfrm>
            <a:off x="8889444" y="1786533"/>
            <a:ext cx="2320647" cy="2090738"/>
          </a:xfrm>
          <a:prstGeom prst="rect">
            <a:avLst/>
          </a:prstGeom>
          <a:noFill/>
          <a:ln/>
        </p:spPr>
        <p:txBody>
          <a:bodyPr wrap="square" rtlCol="0" anchor="t"/>
          <a:lstStyle/>
          <a:p>
            <a:pPr marL="0" indent="0">
              <a:lnSpc>
                <a:spcPts val="2058"/>
              </a:lnSpc>
              <a:buNone/>
            </a:pPr>
            <a:r>
              <a:rPr lang="en-US" sz="1286" kern="0" spc="-26" dirty="0">
                <a:solidFill>
                  <a:srgbClr val="2B2E3C"/>
                </a:solidFill>
                <a:latin typeface="Open Sans" pitchFamily="34" charset="0"/>
                <a:ea typeface="Open Sans" pitchFamily="34" charset="-122"/>
                <a:cs typeface="Open Sans" pitchFamily="34" charset="-120"/>
              </a:rPr>
              <a:t>Our dashboard includes drill-down functionality, which provides users with detailed insights when they click on specific elements. This enables them to delve into granular information and uncover valuable insights.</a:t>
            </a:r>
            <a:endParaRPr lang="en-US" sz="1286" dirty="0"/>
          </a:p>
        </p:txBody>
      </p:sp>
      <p:pic>
        <p:nvPicPr>
          <p:cNvPr id="11" name="Image 0" descr="preencoded.png"/>
          <p:cNvPicPr>
            <a:picLocks noChangeAspect="1"/>
          </p:cNvPicPr>
          <p:nvPr/>
        </p:nvPicPr>
        <p:blipFill>
          <a:blip r:embed="rId3"/>
          <a:stretch>
            <a:fillRect/>
          </a:stretch>
        </p:blipFill>
        <p:spPr>
          <a:xfrm>
            <a:off x="4138732" y="4207907"/>
            <a:ext cx="6352818" cy="357342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3811">
            <a:solidFill>
              <a:srgbClr val="E5E0DF"/>
            </a:solidFill>
            <a:prstDash val="solid"/>
          </a:ln>
        </p:spPr>
      </p:sp>
      <p:sp>
        <p:nvSpPr>
          <p:cNvPr id="4" name="Text 2"/>
          <p:cNvSpPr/>
          <p:nvPr/>
        </p:nvSpPr>
        <p:spPr>
          <a:xfrm>
            <a:off x="5093256" y="782241"/>
            <a:ext cx="4443889" cy="694373"/>
          </a:xfrm>
          <a:prstGeom prst="rect">
            <a:avLst/>
          </a:prstGeom>
          <a:noFill/>
          <a:ln/>
        </p:spPr>
        <p:txBody>
          <a:bodyPr wrap="none" rtlCol="0" anchor="t"/>
          <a:lstStyle/>
          <a:p>
            <a:pPr marL="0" indent="0" algn="ctr">
              <a:lnSpc>
                <a:spcPts val="5468"/>
              </a:lnSpc>
              <a:buNone/>
            </a:pPr>
            <a:r>
              <a:rPr lang="en-US" sz="4374" u="sng" kern="0" spc="-131" dirty="0">
                <a:solidFill>
                  <a:srgbClr val="2C3F42"/>
                </a:solidFill>
                <a:latin typeface="Bitter" pitchFamily="34" charset="0"/>
                <a:ea typeface="Bitter" pitchFamily="34" charset="-122"/>
                <a:cs typeface="Bitter" pitchFamily="34" charset="-120"/>
              </a:rPr>
              <a:t>Data Aggregation</a:t>
            </a:r>
            <a:endParaRPr lang="en-US" sz="4374" dirty="0"/>
          </a:p>
        </p:txBody>
      </p:sp>
      <p:sp>
        <p:nvSpPr>
          <p:cNvPr id="5" name="Text 3"/>
          <p:cNvSpPr/>
          <p:nvPr/>
        </p:nvSpPr>
        <p:spPr>
          <a:xfrm>
            <a:off x="2037993" y="1920954"/>
            <a:ext cx="10554414" cy="710803"/>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In order to identify patterns and trends, we have aggregated our data by different time intervals, such as hourly and daily. This allows us to analyze the efficiency of public transport systems at various scales.</a:t>
            </a:r>
            <a:endParaRPr lang="en-US" sz="1750" dirty="0"/>
          </a:p>
        </p:txBody>
      </p:sp>
      <p:pic>
        <p:nvPicPr>
          <p:cNvPr id="6" name="Image 0" descr="preencoded.png"/>
          <p:cNvPicPr>
            <a:picLocks noChangeAspect="1"/>
          </p:cNvPicPr>
          <p:nvPr/>
        </p:nvPicPr>
        <p:blipFill>
          <a:blip r:embed="rId3"/>
          <a:stretch>
            <a:fillRect/>
          </a:stretch>
        </p:blipFill>
        <p:spPr>
          <a:xfrm>
            <a:off x="2812733" y="3131582"/>
            <a:ext cx="3678555" cy="4065746"/>
          </a:xfrm>
          <a:prstGeom prst="rect">
            <a:avLst/>
          </a:prstGeom>
        </p:spPr>
      </p:pic>
      <p:sp>
        <p:nvSpPr>
          <p:cNvPr id="7" name="Text 4"/>
          <p:cNvSpPr/>
          <p:nvPr/>
        </p:nvSpPr>
        <p:spPr>
          <a:xfrm>
            <a:off x="7815620" y="3081576"/>
            <a:ext cx="4784288" cy="2132409"/>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Furthermore, we have also explored spatial aggregation, which helps us analyze transport efficiency in different regions or districts. This enables us to identify specific areas where improvements and optimizations can be made effectively.</a:t>
            </a:r>
            <a:endParaRPr lang="en-US" sz="1750" dirty="0"/>
          </a:p>
        </p:txBody>
      </p:sp>
      <p:sp>
        <p:nvSpPr>
          <p:cNvPr id="8" name="Text 5"/>
          <p:cNvSpPr/>
          <p:nvPr/>
        </p:nvSpPr>
        <p:spPr>
          <a:xfrm>
            <a:off x="7815620" y="5413891"/>
            <a:ext cx="4784288"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Data aggregation is the process of collecting and summarizing information from multiple sources into a cohesive dataset, enabling meaningful analysis and insights for various purposes.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3692">
            <a:solidFill>
              <a:srgbClr val="E5E0DF"/>
            </a:solidFill>
            <a:prstDash val="solid"/>
          </a:ln>
        </p:spPr>
      </p:sp>
      <p:sp>
        <p:nvSpPr>
          <p:cNvPr id="4" name="Text 2"/>
          <p:cNvSpPr/>
          <p:nvPr/>
        </p:nvSpPr>
        <p:spPr>
          <a:xfrm>
            <a:off x="5111472" y="606981"/>
            <a:ext cx="4407218" cy="688538"/>
          </a:xfrm>
          <a:prstGeom prst="rect">
            <a:avLst/>
          </a:prstGeom>
          <a:noFill/>
          <a:ln/>
        </p:spPr>
        <p:txBody>
          <a:bodyPr wrap="none" rtlCol="0" anchor="t"/>
          <a:lstStyle/>
          <a:p>
            <a:pPr marL="0" indent="0" algn="ctr">
              <a:lnSpc>
                <a:spcPts val="5422"/>
              </a:lnSpc>
              <a:buNone/>
            </a:pPr>
            <a:r>
              <a:rPr lang="en-US" sz="4338" u="sng" kern="0" spc="-130" dirty="0">
                <a:solidFill>
                  <a:srgbClr val="2C3F42"/>
                </a:solidFill>
                <a:latin typeface="Bitter" pitchFamily="34" charset="0"/>
                <a:ea typeface="Bitter" pitchFamily="34" charset="-122"/>
                <a:cs typeface="Bitter" pitchFamily="34" charset="-120"/>
              </a:rPr>
              <a:t>Data Exploration</a:t>
            </a:r>
            <a:endParaRPr lang="en-US" sz="4338" dirty="0"/>
          </a:p>
        </p:txBody>
      </p:sp>
      <p:pic>
        <p:nvPicPr>
          <p:cNvPr id="5" name="Image 0" descr="preencoded.png"/>
          <p:cNvPicPr>
            <a:picLocks noChangeAspect="1"/>
          </p:cNvPicPr>
          <p:nvPr/>
        </p:nvPicPr>
        <p:blipFill>
          <a:blip r:embed="rId3"/>
          <a:stretch>
            <a:fillRect/>
          </a:stretch>
        </p:blipFill>
        <p:spPr>
          <a:xfrm>
            <a:off x="2470547" y="1873925"/>
            <a:ext cx="4186833" cy="2351723"/>
          </a:xfrm>
          <a:prstGeom prst="rect">
            <a:avLst/>
          </a:prstGeom>
        </p:spPr>
      </p:pic>
      <p:sp>
        <p:nvSpPr>
          <p:cNvPr id="6" name="Text 3"/>
          <p:cNvSpPr/>
          <p:nvPr/>
        </p:nvSpPr>
        <p:spPr>
          <a:xfrm>
            <a:off x="7739658" y="1846302"/>
            <a:ext cx="4668203" cy="344329"/>
          </a:xfrm>
          <a:prstGeom prst="rect">
            <a:avLst/>
          </a:prstGeom>
          <a:noFill/>
          <a:ln/>
        </p:spPr>
        <p:txBody>
          <a:bodyPr wrap="none" rtlCol="0" anchor="t"/>
          <a:lstStyle/>
          <a:p>
            <a:pPr marL="0" indent="0" algn="ctr">
              <a:lnSpc>
                <a:spcPts val="2711"/>
              </a:lnSpc>
              <a:buNone/>
            </a:pPr>
            <a:r>
              <a:rPr lang="en-US" sz="2169" kern="0" spc="-65" dirty="0">
                <a:solidFill>
                  <a:srgbClr val="2C3F42"/>
                </a:solidFill>
                <a:latin typeface="Bitter" pitchFamily="34" charset="0"/>
                <a:ea typeface="Bitter" pitchFamily="34" charset="-122"/>
                <a:cs typeface="Bitter" pitchFamily="34" charset="-120"/>
              </a:rPr>
              <a:t>Descriptive Statistics and Visualization</a:t>
            </a:r>
            <a:endParaRPr lang="en-US" sz="2169" dirty="0"/>
          </a:p>
        </p:txBody>
      </p:sp>
      <p:sp>
        <p:nvSpPr>
          <p:cNvPr id="7" name="Text 4"/>
          <p:cNvSpPr/>
          <p:nvPr/>
        </p:nvSpPr>
        <p:spPr>
          <a:xfrm>
            <a:off x="7591425" y="2410897"/>
            <a:ext cx="4964787" cy="1762720"/>
          </a:xfrm>
          <a:prstGeom prst="rect">
            <a:avLst/>
          </a:prstGeom>
          <a:noFill/>
          <a:ln/>
        </p:spPr>
        <p:txBody>
          <a:bodyPr wrap="square" rtlCol="0" anchor="t"/>
          <a:lstStyle/>
          <a:p>
            <a:pPr marL="0" indent="0">
              <a:lnSpc>
                <a:spcPts val="2776"/>
              </a:lnSpc>
              <a:buNone/>
            </a:pPr>
            <a:r>
              <a:rPr lang="en-US" sz="1735" kern="0" spc="-35" dirty="0">
                <a:solidFill>
                  <a:srgbClr val="2B2E3C"/>
                </a:solidFill>
                <a:latin typeface="Open Sans" pitchFamily="34" charset="0"/>
                <a:ea typeface="Open Sans" pitchFamily="34" charset="-122"/>
                <a:cs typeface="Open Sans" pitchFamily="34" charset="-120"/>
              </a:rPr>
              <a:t>By utilizing descriptive statistics and visualization techniques, we gain valuable insights into the distribution and characteristics of our data. This enables us to identify outliers, trends, and other key features that drive public transport efficiency.</a:t>
            </a:r>
            <a:endParaRPr lang="en-US" sz="1735" dirty="0"/>
          </a:p>
        </p:txBody>
      </p:sp>
      <p:sp>
        <p:nvSpPr>
          <p:cNvPr id="8" name="Text 5"/>
          <p:cNvSpPr/>
          <p:nvPr/>
        </p:nvSpPr>
        <p:spPr>
          <a:xfrm>
            <a:off x="3324820" y="4941689"/>
            <a:ext cx="2478286" cy="344329"/>
          </a:xfrm>
          <a:prstGeom prst="rect">
            <a:avLst/>
          </a:prstGeom>
          <a:noFill/>
          <a:ln/>
        </p:spPr>
        <p:txBody>
          <a:bodyPr wrap="none" rtlCol="0" anchor="t"/>
          <a:lstStyle/>
          <a:p>
            <a:pPr marL="0" indent="0" algn="ctr">
              <a:lnSpc>
                <a:spcPts val="2711"/>
              </a:lnSpc>
              <a:buNone/>
            </a:pPr>
            <a:r>
              <a:rPr lang="en-US" sz="2169" kern="0" spc="-65" dirty="0">
                <a:solidFill>
                  <a:srgbClr val="2C3F42"/>
                </a:solidFill>
                <a:latin typeface="Bitter" pitchFamily="34" charset="0"/>
                <a:ea typeface="Bitter" pitchFamily="34" charset="-122"/>
                <a:cs typeface="Bitter" pitchFamily="34" charset="-120"/>
              </a:rPr>
              <a:t> Correlation Analysis</a:t>
            </a:r>
            <a:endParaRPr lang="en-US" sz="2169" dirty="0"/>
          </a:p>
        </p:txBody>
      </p:sp>
      <p:sp>
        <p:nvSpPr>
          <p:cNvPr id="9" name="Text 6"/>
          <p:cNvSpPr/>
          <p:nvPr/>
        </p:nvSpPr>
        <p:spPr>
          <a:xfrm>
            <a:off x="2081570" y="5506283"/>
            <a:ext cx="4964787" cy="1762720"/>
          </a:xfrm>
          <a:prstGeom prst="rect">
            <a:avLst/>
          </a:prstGeom>
          <a:noFill/>
          <a:ln/>
        </p:spPr>
        <p:txBody>
          <a:bodyPr wrap="square" rtlCol="0" anchor="t"/>
          <a:lstStyle/>
          <a:p>
            <a:pPr marL="0" indent="0">
              <a:lnSpc>
                <a:spcPts val="2776"/>
              </a:lnSpc>
              <a:buNone/>
            </a:pPr>
            <a:r>
              <a:rPr lang="en-US" sz="1735" kern="0" spc="-35" dirty="0">
                <a:solidFill>
                  <a:srgbClr val="2B2E3C"/>
                </a:solidFill>
                <a:latin typeface="Open Sans" pitchFamily="34" charset="0"/>
                <a:ea typeface="Open Sans" pitchFamily="34" charset="-122"/>
                <a:cs typeface="Open Sans" pitchFamily="34" charset="-120"/>
              </a:rPr>
              <a:t>Exploring correlation analysis allows us to understand the relationships between different variables, such as weather conditions and delays. This helps us identify factors that have a significant impact on public transport efficiency.</a:t>
            </a:r>
            <a:endParaRPr lang="en-US" sz="1735" dirty="0"/>
          </a:p>
        </p:txBody>
      </p:sp>
      <p:pic>
        <p:nvPicPr>
          <p:cNvPr id="10" name="Image 1" descr="preencoded.png"/>
          <p:cNvPicPr>
            <a:picLocks noChangeAspect="1"/>
          </p:cNvPicPr>
          <p:nvPr/>
        </p:nvPicPr>
        <p:blipFill>
          <a:blip r:embed="rId4"/>
          <a:stretch>
            <a:fillRect/>
          </a:stretch>
        </p:blipFill>
        <p:spPr>
          <a:xfrm>
            <a:off x="8329255" y="4969312"/>
            <a:ext cx="3489008" cy="24054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w="13811">
            <a:solidFill>
              <a:srgbClr val="E5E0DF"/>
            </a:solidFill>
            <a:prstDash val="solid"/>
          </a:ln>
        </p:spPr>
      </p:sp>
      <p:sp>
        <p:nvSpPr>
          <p:cNvPr id="4" name="Text 2"/>
          <p:cNvSpPr/>
          <p:nvPr/>
        </p:nvSpPr>
        <p:spPr>
          <a:xfrm>
            <a:off x="5093256" y="3495913"/>
            <a:ext cx="4443889" cy="694373"/>
          </a:xfrm>
          <a:prstGeom prst="rect">
            <a:avLst/>
          </a:prstGeom>
          <a:noFill/>
          <a:ln/>
        </p:spPr>
        <p:txBody>
          <a:bodyPr wrap="none" rtlCol="0" anchor="t"/>
          <a:lstStyle/>
          <a:p>
            <a:pPr marL="0" indent="0" algn="ctr">
              <a:lnSpc>
                <a:spcPts val="5468"/>
              </a:lnSpc>
              <a:buNone/>
            </a:pPr>
            <a:r>
              <a:rPr lang="en-US" sz="4374" u="sng" kern="0" spc="-131" dirty="0">
                <a:solidFill>
                  <a:srgbClr val="2C3F42"/>
                </a:solidFill>
                <a:latin typeface="Bitter" pitchFamily="34" charset="0"/>
                <a:ea typeface="Bitter" pitchFamily="34" charset="-122"/>
                <a:cs typeface="Bitter" pitchFamily="34" charset="-120"/>
              </a:rPr>
              <a:t>Data Visualization</a:t>
            </a:r>
            <a:endParaRPr lang="en-US" sz="4374" dirty="0"/>
          </a:p>
        </p:txBody>
      </p:sp>
      <p:sp>
        <p:nvSpPr>
          <p:cNvPr id="5" name="Text 3"/>
          <p:cNvSpPr/>
          <p:nvPr/>
        </p:nvSpPr>
        <p:spPr>
          <a:xfrm>
            <a:off x="2037993" y="4523542"/>
            <a:ext cx="10554414"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In order to effectively communicate our findings, we have utilized tools like Tableau and Power BI to create informative and visually appealing charts and graphs. These visualizations provide a clear representation of the data and facilitate better decision-making.</a:t>
            </a:r>
            <a:endParaRPr lang="en-US" sz="1750" dirty="0"/>
          </a:p>
        </p:txBody>
      </p:sp>
      <p:sp>
        <p:nvSpPr>
          <p:cNvPr id="6" name="Text 4"/>
          <p:cNvSpPr/>
          <p:nvPr/>
        </p:nvSpPr>
        <p:spPr>
          <a:xfrm>
            <a:off x="2037993" y="5839658"/>
            <a:ext cx="10554414" cy="710803"/>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We have also used heatmaps to highlight congestion areas and time periods with high delays. By visually representing this information, we can focus our efforts on improving those specific areas.</a:t>
            </a:r>
            <a:endParaRPr lang="en-US" sz="1750" dirty="0"/>
          </a:p>
        </p:txBody>
      </p:sp>
      <p:sp>
        <p:nvSpPr>
          <p:cNvPr id="7" name="Text 5"/>
          <p:cNvSpPr/>
          <p:nvPr/>
        </p:nvSpPr>
        <p:spPr>
          <a:xfrm>
            <a:off x="2037993" y="6800374"/>
            <a:ext cx="10554414" cy="710803"/>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Furthermore, we have explored network visualization techniques to represent public transport routes and connections. This allows us to better understand the complexity and interdependencies within the system.</a:t>
            </a:r>
            <a:endParaRPr lang="en-US" sz="1750" dirty="0"/>
          </a:p>
        </p:txBody>
      </p:sp>
      <p:pic>
        <p:nvPicPr>
          <p:cNvPr id="8" name="Image 0" descr="preencoded.png"/>
          <p:cNvPicPr>
            <a:picLocks noChangeAspect="1"/>
          </p:cNvPicPr>
          <p:nvPr/>
        </p:nvPicPr>
        <p:blipFill>
          <a:blip r:embed="rId3"/>
          <a:stretch>
            <a:fillRect/>
          </a:stretch>
        </p:blipFill>
        <p:spPr>
          <a:xfrm>
            <a:off x="0" y="0"/>
            <a:ext cx="14630400" cy="277749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1075</Words>
  <Application>Microsoft Office PowerPoint</Application>
  <PresentationFormat>Custom</PresentationFormat>
  <Paragraphs>75</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Bitter</vt:lpstr>
      <vt:lpstr>Calibri</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 Rayyan</cp:lastModifiedBy>
  <cp:revision>2</cp:revision>
  <dcterms:created xsi:type="dcterms:W3CDTF">2023-11-01T18:24:48Z</dcterms:created>
  <dcterms:modified xsi:type="dcterms:W3CDTF">2023-11-01T18:26:17Z</dcterms:modified>
</cp:coreProperties>
</file>